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9" r:id="rId29"/>
    <p:sldId id="290" r:id="rId30"/>
    <p:sldId id="283" r:id="rId31"/>
    <p:sldId id="284" r:id="rId32"/>
    <p:sldId id="285" r:id="rId33"/>
    <p:sldId id="286" r:id="rId34"/>
    <p:sldId id="287" r:id="rId35"/>
    <p:sldId id="28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4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420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07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3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521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39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25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16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5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2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54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6792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92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6178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79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14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4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45434-4F7B-45AC-AC14-3789C76C8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65E8C43-720F-4B05-AE9A-456C3538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33ECAA-424F-480A-B6F1-BB4F2A253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(Creative) Placemaking?</a:t>
            </a:r>
          </a:p>
        </p:txBody>
      </p:sp>
      <p:pic>
        <p:nvPicPr>
          <p:cNvPr id="1026" name="Picture 2" descr="Creative Placemaking | ULI Americas">
            <a:extLst>
              <a:ext uri="{FF2B5EF4-FFF2-40B4-BE49-F238E27FC236}">
                <a16:creationId xmlns:a16="http://schemas.microsoft.com/office/drawing/2014/main" id="{E7C0A9B5-B4C4-4101-8876-0B7455688E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545" y="1575334"/>
            <a:ext cx="8154099" cy="465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506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4200A-2DF0-40FE-A523-3B34A34E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heard….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14045-AB81-42F3-B169-C04654FB5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this concept before?</a:t>
            </a:r>
          </a:p>
          <a:p>
            <a:r>
              <a:rPr lang="en-US" dirty="0"/>
              <a:t>If so – where?</a:t>
            </a:r>
          </a:p>
          <a:p>
            <a:r>
              <a:rPr lang="en-US" dirty="0"/>
              <a:t>If not – what does it lead you to think about?</a:t>
            </a:r>
          </a:p>
        </p:txBody>
      </p:sp>
    </p:spTree>
    <p:extLst>
      <p:ext uri="{BB962C8B-B14F-4D97-AF65-F5344CB8AC3E}">
        <p14:creationId xmlns:p14="http://schemas.microsoft.com/office/powerpoint/2010/main" val="4272751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38298-9C35-4333-8D40-6C9370C5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Jason </a:t>
            </a:r>
            <a:r>
              <a:rPr lang="en-US" dirty="0" err="1"/>
              <a:t>Schupbach</a:t>
            </a:r>
            <a:r>
              <a:rPr lang="en-US" dirty="0"/>
              <a:t> and the National Endowment of the Arts</a:t>
            </a:r>
          </a:p>
        </p:txBody>
      </p:sp>
      <p:pic>
        <p:nvPicPr>
          <p:cNvPr id="2050" name="Picture 2" descr="NEA's Jason Schupbach will lead ASU Design School - Archpaper.com">
            <a:extLst>
              <a:ext uri="{FF2B5EF4-FFF2-40B4-BE49-F238E27FC236}">
                <a16:creationId xmlns:a16="http://schemas.microsoft.com/office/drawing/2014/main" id="{0D180B73-9FDE-4814-B10F-EBD4E0C89BF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4313" y="2158119"/>
            <a:ext cx="4313237" cy="357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ational Endowment for the Arts - Wikipedia">
            <a:extLst>
              <a:ext uri="{FF2B5EF4-FFF2-40B4-BE49-F238E27FC236}">
                <a16:creationId xmlns:a16="http://schemas.microsoft.com/office/drawing/2014/main" id="{D83B2DB7-22D3-4318-A699-387289066DC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50930"/>
            <a:ext cx="5181600" cy="414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422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6A9FAB6-7702-42FA-AED4-CC3ECB395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him….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F6C97-E0FC-4435-B663-FFCDC766D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about artists and designers.</a:t>
            </a:r>
          </a:p>
          <a:p>
            <a:r>
              <a:rPr lang="en-US" dirty="0"/>
              <a:t>And helping them create their work.</a:t>
            </a:r>
          </a:p>
          <a:p>
            <a:r>
              <a:rPr lang="en-US" dirty="0"/>
              <a:t>But it’s also about “creative placemaking.”</a:t>
            </a:r>
          </a:p>
          <a:p>
            <a:r>
              <a:rPr lang="en-US" dirty="0"/>
              <a:t>How arts, culture, and “creative sector” make a community “a great place to live, work, and play.”</a:t>
            </a:r>
          </a:p>
          <a:p>
            <a:r>
              <a:rPr lang="en-US" dirty="0"/>
              <a:t>What to make of this?</a:t>
            </a:r>
          </a:p>
        </p:txBody>
      </p:sp>
    </p:spTree>
    <p:extLst>
      <p:ext uri="{BB962C8B-B14F-4D97-AF65-F5344CB8AC3E}">
        <p14:creationId xmlns:p14="http://schemas.microsoft.com/office/powerpoint/2010/main" val="4251270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9DA7-D38F-4F84-9879-7BDDA6FEE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you “strategically involve”….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1F1C1-722A-4EDB-90F2-455359269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Arts, culture, and “creative industries.”</a:t>
            </a:r>
          </a:p>
          <a:p>
            <a:r>
              <a:rPr lang="en-US" dirty="0"/>
              <a:t>Leads to community development AND economic development.</a:t>
            </a:r>
          </a:p>
          <a:p>
            <a:r>
              <a:rPr lang="en-US" dirty="0"/>
              <a:t>How do you think that works?</a:t>
            </a:r>
          </a:p>
        </p:txBody>
      </p:sp>
    </p:spTree>
    <p:extLst>
      <p:ext uri="{BB962C8B-B14F-4D97-AF65-F5344CB8AC3E}">
        <p14:creationId xmlns:p14="http://schemas.microsoft.com/office/powerpoint/2010/main" val="3704643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302E7-665C-42F1-B19E-EEF43060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take on different forms….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7B91D-F0A5-40DE-921B-D8922DB77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upon the needs of the community (keep this in mind).</a:t>
            </a:r>
          </a:p>
          <a:p>
            <a:r>
              <a:rPr lang="en-US" dirty="0"/>
              <a:t>Could be an arts district to help revitalize a downtown….</a:t>
            </a:r>
          </a:p>
        </p:txBody>
      </p:sp>
    </p:spTree>
    <p:extLst>
      <p:ext uri="{BB962C8B-B14F-4D97-AF65-F5344CB8AC3E}">
        <p14:creationId xmlns:p14="http://schemas.microsoft.com/office/powerpoint/2010/main" val="2623062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86FFC-28EC-44CB-BFB8-46CF61AB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North Arts District (Columbus, OH)</a:t>
            </a:r>
          </a:p>
        </p:txBody>
      </p:sp>
      <p:pic>
        <p:nvPicPr>
          <p:cNvPr id="3074" name="Picture 2" descr="Columbus' Short North Arts District">
            <a:extLst>
              <a:ext uri="{FF2B5EF4-FFF2-40B4-BE49-F238E27FC236}">
                <a16:creationId xmlns:a16="http://schemas.microsoft.com/office/drawing/2014/main" id="{6FA0004F-D234-4ACC-A9AB-E7A4125BBF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9213" y="2304653"/>
            <a:ext cx="8915400" cy="343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136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9402F-07AE-4324-889A-EDBBAED46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A9CE7-A0AD-416C-95F3-9458F6A68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Adapting older structures into places where artists can “live, work, and play.”</a:t>
            </a:r>
          </a:p>
          <a:p>
            <a:r>
              <a:rPr lang="en-US" dirty="0"/>
              <a:t>Or public art….</a:t>
            </a:r>
          </a:p>
        </p:txBody>
      </p:sp>
    </p:spTree>
    <p:extLst>
      <p:ext uri="{BB962C8B-B14F-4D97-AF65-F5344CB8AC3E}">
        <p14:creationId xmlns:p14="http://schemas.microsoft.com/office/powerpoint/2010/main" val="800642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5601-AA0B-479A-B68D-104321AF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Washington, DC metro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F229E8D7-3DF4-4AB2-80B0-019B023C0B5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9213" y="2405261"/>
            <a:ext cx="4313237" cy="323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9D2E8D5-788A-4569-91C1-C791DA63A70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397324"/>
            <a:ext cx="4313238" cy="323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404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07654B-0541-4570-8A0F-1A62563BF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 by creating….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5423C3-ECA2-48D0-A031-5A0EE689F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Film festivals.</a:t>
            </a:r>
          </a:p>
          <a:p>
            <a:r>
              <a:rPr lang="en-US" dirty="0"/>
              <a:t>Media centers.</a:t>
            </a:r>
          </a:p>
          <a:p>
            <a:r>
              <a:rPr lang="en-US" dirty="0"/>
              <a:t>Design industry centers.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78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A05ED-61A0-4EF1-A175-52008BA0A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will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B7344-0FF2-4719-83C9-DB4EA4710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Revitalize neighborhoods.</a:t>
            </a:r>
          </a:p>
          <a:p>
            <a:r>
              <a:rPr lang="en-US" dirty="0"/>
              <a:t>Grow jobs.</a:t>
            </a:r>
          </a:p>
          <a:p>
            <a:r>
              <a:rPr lang="en-US" dirty="0"/>
              <a:t>Grow private investment.</a:t>
            </a:r>
          </a:p>
          <a:p>
            <a:r>
              <a:rPr lang="en-US" dirty="0"/>
              <a:t>Bring together diverse groups of people in positive ways.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872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8811B-311C-4A7D-9D6C-BC8B3828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about for Ann </a:t>
            </a:r>
            <a:r>
              <a:rPr lang="en-US" dirty="0" err="1"/>
              <a:t>Markusen</a:t>
            </a:r>
            <a:r>
              <a:rPr lang="en-US" dirty="0"/>
              <a:t>?</a:t>
            </a:r>
          </a:p>
        </p:txBody>
      </p:sp>
      <p:pic>
        <p:nvPicPr>
          <p:cNvPr id="5122" name="Picture 2" descr="Ann Markusen on Technology — AMT Lab @ CMU">
            <a:extLst>
              <a:ext uri="{FF2B5EF4-FFF2-40B4-BE49-F238E27FC236}">
                <a16:creationId xmlns:a16="http://schemas.microsoft.com/office/drawing/2014/main" id="{FDADC377-8CBF-4B25-AB68-2AFE3BECF5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080" y="2133600"/>
            <a:ext cx="5037666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994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AB31B-80CE-4804-A6CE-AAF17F539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she sees creative placemaking addressing….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8FB4D-3C5F-46D5-8B77-FFE857DB6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Artistic creativity</a:t>
            </a:r>
          </a:p>
          <a:p>
            <a:r>
              <a:rPr lang="en-US" dirty="0"/>
              <a:t>Quality of life</a:t>
            </a:r>
          </a:p>
          <a:p>
            <a:r>
              <a:rPr lang="en-US" dirty="0"/>
              <a:t>Sustainability</a:t>
            </a:r>
          </a:p>
          <a:p>
            <a:r>
              <a:rPr lang="en-US" dirty="0"/>
              <a:t>Economic development</a:t>
            </a:r>
          </a:p>
        </p:txBody>
      </p:sp>
    </p:spTree>
    <p:extLst>
      <p:ext uri="{BB962C8B-B14F-4D97-AF65-F5344CB8AC3E}">
        <p14:creationId xmlns:p14="http://schemas.microsoft.com/office/powerpoint/2010/main" val="4226242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EB23-9F53-4F77-88CA-0656BF9FB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the start of a definition….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04F9D-68F6-4097-92F2-047D845A5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partners from public, non-profit, private, and community sectors join to strategically shape the physical and social character [of a place] around arts and cultural activity.</a:t>
            </a:r>
          </a:p>
          <a:p>
            <a:r>
              <a:rPr lang="en-US" dirty="0"/>
              <a:t>Arts and culture need to be embedded in place – what do you think that means?</a:t>
            </a:r>
          </a:p>
        </p:txBody>
      </p:sp>
    </p:spTree>
    <p:extLst>
      <p:ext uri="{BB962C8B-B14F-4D97-AF65-F5344CB8AC3E}">
        <p14:creationId xmlns:p14="http://schemas.microsoft.com/office/powerpoint/2010/main" val="2463251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BE759-43DF-457C-9C76-CDF800F7D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Picked 15 to highlight in this report….</a:t>
            </a:r>
          </a:p>
        </p:txBody>
      </p:sp>
      <p:pic>
        <p:nvPicPr>
          <p:cNvPr id="6146" name="Picture 2" descr="Creative Placemaking - IssueLab">
            <a:extLst>
              <a:ext uri="{FF2B5EF4-FFF2-40B4-BE49-F238E27FC236}">
                <a16:creationId xmlns:a16="http://schemas.microsoft.com/office/drawing/2014/main" id="{D64F63C2-CCDA-4109-8167-CAD32C031F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4" y="1543051"/>
            <a:ext cx="4924425" cy="481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8469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63D4F-CE33-4440-BA0A-B3087D68B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This report identified 3 key ingredients in successful creative placemaking efforts….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AB56C-F245-4E07-955E-3DF7EFC1C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Initiators</a:t>
            </a:r>
          </a:p>
          <a:p>
            <a:r>
              <a:rPr lang="en-US" dirty="0"/>
              <a:t>Distinctiveness and local orientation</a:t>
            </a:r>
          </a:p>
          <a:p>
            <a:r>
              <a:rPr lang="en-US" dirty="0"/>
              <a:t>Partnerships</a:t>
            </a:r>
          </a:p>
          <a:p>
            <a:r>
              <a:rPr lang="en-US" dirty="0"/>
              <a:t>What to make of any/all of these ingredients?</a:t>
            </a:r>
          </a:p>
        </p:txBody>
      </p:sp>
    </p:spTree>
    <p:extLst>
      <p:ext uri="{BB962C8B-B14F-4D97-AF65-F5344CB8AC3E}">
        <p14:creationId xmlns:p14="http://schemas.microsoft.com/office/powerpoint/2010/main" val="1144640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655EB-5541-48B2-BFDF-21271C9AB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Gordon Square Arts District (Cleveland, OH)</a:t>
            </a:r>
          </a:p>
        </p:txBody>
      </p:sp>
      <p:pic>
        <p:nvPicPr>
          <p:cNvPr id="7170" name="Picture 2" descr="Gordon Square Arts District looks to future after completing $30m ...">
            <a:extLst>
              <a:ext uri="{FF2B5EF4-FFF2-40B4-BE49-F238E27FC236}">
                <a16:creationId xmlns:a16="http://schemas.microsoft.com/office/drawing/2014/main" id="{CC95A29F-03FB-4F86-98D2-1819779B5B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4" y="2133600"/>
            <a:ext cx="9248775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59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06603-F1BF-424F-8888-0A22E518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a discussion of outcomes….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71A2F-01F1-4644-8C0B-C11F500DC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Arts-infused placemaking does the following:</a:t>
            </a:r>
          </a:p>
          <a:p>
            <a:r>
              <a:rPr lang="en-US" dirty="0"/>
              <a:t>Animates public and private spaces</a:t>
            </a:r>
          </a:p>
          <a:p>
            <a:r>
              <a:rPr lang="en-US" dirty="0"/>
              <a:t>Brings diverse people together</a:t>
            </a:r>
          </a:p>
          <a:p>
            <a:r>
              <a:rPr lang="en-US" dirty="0"/>
              <a:t>Rejuvenates structures and streetscapes</a:t>
            </a:r>
          </a:p>
          <a:p>
            <a:r>
              <a:rPr lang="en-US" dirty="0"/>
              <a:t>Improves local business viability, community spirit, and public safety</a:t>
            </a:r>
          </a:p>
          <a:p>
            <a:r>
              <a:rPr lang="en-US" dirty="0"/>
              <a:t>Creates jobs and income within and beyond arts and culture industries</a:t>
            </a:r>
          </a:p>
          <a:p>
            <a:r>
              <a:rPr lang="en-US" dirty="0"/>
              <a:t>Nurtures artistic innovation and expands audiences for the arts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562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F0DF1-7296-47EB-A2E5-035674149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this trying to address?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BE45D-78EA-435D-A550-BD3259C67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where did it come from?</a:t>
            </a:r>
          </a:p>
          <a:p>
            <a:r>
              <a:rPr lang="en-US" dirty="0"/>
              <a:t>Is there a history behind it?</a:t>
            </a:r>
          </a:p>
        </p:txBody>
      </p:sp>
    </p:spTree>
    <p:extLst>
      <p:ext uri="{BB962C8B-B14F-4D97-AF65-F5344CB8AC3E}">
        <p14:creationId xmlns:p14="http://schemas.microsoft.com/office/powerpoint/2010/main" val="877532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DE62-ACC3-4904-85AF-B847152B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Cities and place…..</a:t>
            </a:r>
          </a:p>
        </p:txBody>
      </p:sp>
      <p:pic>
        <p:nvPicPr>
          <p:cNvPr id="8194" name="Picture 2" descr="City Hall (Milwaukee) - 2020 All You Need to Know BEFORE You Go ...">
            <a:extLst>
              <a:ext uri="{FF2B5EF4-FFF2-40B4-BE49-F238E27FC236}">
                <a16:creationId xmlns:a16="http://schemas.microsoft.com/office/drawing/2014/main" id="{ACF9AB05-5936-4774-8735-F41C31D9077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4" y="2133600"/>
            <a:ext cx="4657725" cy="377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arly skyscrapers - Wikipedia">
            <a:extLst>
              <a:ext uri="{FF2B5EF4-FFF2-40B4-BE49-F238E27FC236}">
                <a16:creationId xmlns:a16="http://schemas.microsoft.com/office/drawing/2014/main" id="{A42603D7-4237-4BC1-AFD9-1CE0823F132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4" y="2009775"/>
            <a:ext cx="4217451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888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6E21F-F643-4725-9C55-EBB08119A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art?</a:t>
            </a:r>
          </a:p>
        </p:txBody>
      </p:sp>
      <p:pic>
        <p:nvPicPr>
          <p:cNvPr id="9218" name="Picture 2" descr="Metropolitan Museum of Art">
            <a:extLst>
              <a:ext uri="{FF2B5EF4-FFF2-40B4-BE49-F238E27FC236}">
                <a16:creationId xmlns:a16="http://schemas.microsoft.com/office/drawing/2014/main" id="{C836E8D9-1A85-492E-A085-7AA6D4072BE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310" y="2047875"/>
            <a:ext cx="4313864" cy="385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rt Institute of Chicago | Terra Foundation for American Art">
            <a:extLst>
              <a:ext uri="{FF2B5EF4-FFF2-40B4-BE49-F238E27FC236}">
                <a16:creationId xmlns:a16="http://schemas.microsoft.com/office/drawing/2014/main" id="{D37BB814-2385-4E1A-AC7A-288D77AA216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799" y="2047875"/>
            <a:ext cx="4722811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127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2023E8-7A5C-476C-A76E-332B1CD2B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Frederick Law Olmsted</a:t>
            </a:r>
          </a:p>
        </p:txBody>
      </p:sp>
      <p:pic>
        <p:nvPicPr>
          <p:cNvPr id="10244" name="Picture 4" descr="Frederick Law Olmsted · Architecture &amp; Design Visual Dictionary ...">
            <a:extLst>
              <a:ext uri="{FF2B5EF4-FFF2-40B4-BE49-F238E27FC236}">
                <a16:creationId xmlns:a16="http://schemas.microsoft.com/office/drawing/2014/main" id="{688DAC81-3A55-4033-B098-566D4C1D6F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1552575"/>
            <a:ext cx="4772025" cy="468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3785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E16E3-F91B-4740-A1CC-E596DF6BB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Olmsted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DADEF-2471-4C24-899E-2083A9A04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1822-1903</a:t>
            </a:r>
          </a:p>
          <a:p>
            <a:r>
              <a:rPr lang="en-US" dirty="0"/>
              <a:t> American landscape architect, journalist, social critic, and public administrator.</a:t>
            </a:r>
          </a:p>
          <a:p>
            <a:r>
              <a:rPr lang="en-US" dirty="0"/>
              <a:t>He created passages of scenery in which the visitor would become immersed, experiencing the restorative action of the landscape by what Olmsted termed an "unconscious" process.</a:t>
            </a:r>
          </a:p>
          <a:p>
            <a:r>
              <a:rPr lang="en-US" dirty="0"/>
              <a:t>Olmsted advanced social reform through park design – what he called “a democratic development of the highest significance.” </a:t>
            </a:r>
          </a:p>
          <a:p>
            <a:r>
              <a:rPr lang="en-US" dirty="0"/>
              <a:t>He believed access to nature was restorative and especially necessary for city dwellers. He wanted parks “to furnish healthful recreation for the poor and the rich, the young and the old…” </a:t>
            </a:r>
          </a:p>
          <a:p>
            <a:r>
              <a:rPr lang="en-US" dirty="0"/>
              <a:t>He fostered America’s public parks movement and established the foundations of urban planning – which helped make densely populated cities livable.</a:t>
            </a:r>
          </a:p>
        </p:txBody>
      </p:sp>
    </p:spTree>
    <p:extLst>
      <p:ext uri="{BB962C8B-B14F-4D97-AF65-F5344CB8AC3E}">
        <p14:creationId xmlns:p14="http://schemas.microsoft.com/office/powerpoint/2010/main" val="2782953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36286-CB25-44CF-BCC7-58975990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this looked liked…..</a:t>
            </a:r>
          </a:p>
        </p:txBody>
      </p:sp>
      <p:pic>
        <p:nvPicPr>
          <p:cNvPr id="11266" name="Picture 2" descr="Central Park - The largest urban park in New York City">
            <a:extLst>
              <a:ext uri="{FF2B5EF4-FFF2-40B4-BE49-F238E27FC236}">
                <a16:creationId xmlns:a16="http://schemas.microsoft.com/office/drawing/2014/main" id="{129B0B29-2384-47B9-BBB0-D3DD533D7210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2059547"/>
            <a:ext cx="5140325" cy="377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1936 Washington Park in Milwaukee Wisconsin Postcard image 0">
            <a:extLst>
              <a:ext uri="{FF2B5EF4-FFF2-40B4-BE49-F238E27FC236}">
                <a16:creationId xmlns:a16="http://schemas.microsoft.com/office/drawing/2014/main" id="{A5A86D55-0ADA-4775-800D-1C1D0AD6DC1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175" y="1905000"/>
            <a:ext cx="5305426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802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F22F7E-6A74-4938-918F-35EC5C11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Into the City Beautiful Movement</a:t>
            </a:r>
          </a:p>
        </p:txBody>
      </p:sp>
      <p:pic>
        <p:nvPicPr>
          <p:cNvPr id="12290" name="Picture 2" descr="City Beautiful Movement | NYPAP">
            <a:extLst>
              <a:ext uri="{FF2B5EF4-FFF2-40B4-BE49-F238E27FC236}">
                <a16:creationId xmlns:a16="http://schemas.microsoft.com/office/drawing/2014/main" id="{4EB93E51-188C-402E-8F72-3F248C5F84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893" y="2133600"/>
            <a:ext cx="6148039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951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1FD08-E040-4123-9E9A-99F9BC03C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1890s and into the early 20</a:t>
            </a:r>
            <a:r>
              <a:rPr lang="en-US" baseline="30000" dirty="0"/>
              <a:t>th</a:t>
            </a:r>
            <a:r>
              <a:rPr lang="en-US" dirty="0"/>
              <a:t> century….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DE282-BE4E-4423-BB17-81EB51238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belief that aesthetic conditions of the city could impact behavior.</a:t>
            </a:r>
          </a:p>
          <a:p>
            <a:r>
              <a:rPr lang="en-US" dirty="0"/>
              <a:t>Attempts to use architecture, greenery, sculpture, and other tools to create “beautiful” urban environments.</a:t>
            </a:r>
          </a:p>
          <a:p>
            <a:r>
              <a:rPr lang="en-US" dirty="0"/>
              <a:t>In Milwaukee? Gardens.</a:t>
            </a:r>
          </a:p>
          <a:p>
            <a:r>
              <a:rPr lang="en-US" dirty="0"/>
              <a:t>In 1911, a Dr. N.A. Gray noted that Milwaukee was gaining a national reputation for such gardens. Gray told </a:t>
            </a:r>
            <a:r>
              <a:rPr lang="en-US" i="1" dirty="0"/>
              <a:t>The Milwaukee Journal</a:t>
            </a:r>
            <a:r>
              <a:rPr lang="en-US" dirty="0"/>
              <a:t> that, while on a trip to the East Coast, he heard “very favorable comment” on both his own garden – and on gardens throughout the city. “Milwaukee,” the paper concluded, “is getting a reputation for being the city beautiful with large, well kept gardens.”</a:t>
            </a:r>
          </a:p>
        </p:txBody>
      </p:sp>
    </p:spTree>
    <p:extLst>
      <p:ext uri="{BB962C8B-B14F-4D97-AF65-F5344CB8AC3E}">
        <p14:creationId xmlns:p14="http://schemas.microsoft.com/office/powerpoint/2010/main" val="15707852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9D7CC-0ADB-4CEC-AF32-07D1BB0AA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beer gardens….</a:t>
            </a:r>
          </a:p>
        </p:txBody>
      </p:sp>
      <p:pic>
        <p:nvPicPr>
          <p:cNvPr id="13314" name="Picture 2" descr="Yesterday's Milwaukee: Schlitz Garden's Observation Tower, 1880s ...">
            <a:extLst>
              <a:ext uri="{FF2B5EF4-FFF2-40B4-BE49-F238E27FC236}">
                <a16:creationId xmlns:a16="http://schemas.microsoft.com/office/drawing/2014/main" id="{4B28DFE1-5EB2-4332-AC39-5E7DCE430E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1590674"/>
            <a:ext cx="5400675" cy="494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06927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68655-9BAE-463B-A23D-FFCC0B6A7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more….</a:t>
            </a:r>
          </a:p>
        </p:txBody>
      </p:sp>
      <p:pic>
        <p:nvPicPr>
          <p:cNvPr id="1026" name="Picture 2" descr="Hull House - Wikipedia">
            <a:extLst>
              <a:ext uri="{FF2B5EF4-FFF2-40B4-BE49-F238E27FC236}">
                <a16:creationId xmlns:a16="http://schemas.microsoft.com/office/drawing/2014/main" id="{DAD286A1-2DA9-4F06-B2C1-39664E9743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580" y="1568741"/>
            <a:ext cx="9236279" cy="47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809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14D74-B08F-4378-9ED9-407878F2B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Hull House….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8BAEF-AD0E-4CEC-942B-302B2659A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a settlement house in the United States that was co-founded in 1889 by Jane Addams and Ellen Gates Starr. </a:t>
            </a:r>
          </a:p>
          <a:p>
            <a:r>
              <a:rPr lang="en-US" dirty="0"/>
              <a:t>Located on the Near West Side of Chicago, Illinois, Hull House was meant to assist recently arrived European immigrants. </a:t>
            </a:r>
          </a:p>
          <a:p>
            <a:r>
              <a:rPr lang="en-US" dirty="0"/>
              <a:t>By 1911, Hull House had grown to 13 buildings.</a:t>
            </a:r>
          </a:p>
          <a:p>
            <a:r>
              <a:rPr lang="en-US" dirty="0"/>
              <a:t>With its innovative social, educational, and artistic programs, Hull House became the standard bearer for the movement that had grown, by 1920, to almost 500 settlement houses nationally.</a:t>
            </a:r>
          </a:p>
        </p:txBody>
      </p:sp>
    </p:spTree>
    <p:extLst>
      <p:ext uri="{BB962C8B-B14F-4D97-AF65-F5344CB8AC3E}">
        <p14:creationId xmlns:p14="http://schemas.microsoft.com/office/powerpoint/2010/main" val="366291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80B92-9B2E-43BC-B7C3-D42FB8354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1930s….</a:t>
            </a:r>
          </a:p>
        </p:txBody>
      </p:sp>
      <p:pic>
        <p:nvPicPr>
          <p:cNvPr id="14338" name="Picture 2" descr="A GEEK DADDY: DETROIT INDUSTRY MURALS">
            <a:extLst>
              <a:ext uri="{FF2B5EF4-FFF2-40B4-BE49-F238E27FC236}">
                <a16:creationId xmlns:a16="http://schemas.microsoft.com/office/drawing/2014/main" id="{38A92261-721B-41C3-ACB7-2675E5C9A3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638" y="2143125"/>
            <a:ext cx="7062149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166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A289D-78E8-4A3E-A25E-D4AD6EE5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into the 1960s….</a:t>
            </a:r>
          </a:p>
        </p:txBody>
      </p:sp>
      <p:pic>
        <p:nvPicPr>
          <p:cNvPr id="15362" name="Picture 2" descr="Grand Rapids, MI Homes For Sale - Relocation Services - Area ...">
            <a:extLst>
              <a:ext uri="{FF2B5EF4-FFF2-40B4-BE49-F238E27FC236}">
                <a16:creationId xmlns:a16="http://schemas.microsoft.com/office/drawing/2014/main" id="{796B96AC-EFB7-486B-BDDD-7334A6E9FBE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1628775"/>
            <a:ext cx="7010400" cy="428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5919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228C7-C162-4964-9C34-7DA7A7DB0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into the 70s and 80s….</a:t>
            </a:r>
          </a:p>
        </p:txBody>
      </p:sp>
      <p:pic>
        <p:nvPicPr>
          <p:cNvPr id="16386" name="Picture 2" descr="Believe It or Not, NYC Was Once Ravaged by Urban Blight. How Did ...">
            <a:extLst>
              <a:ext uri="{FF2B5EF4-FFF2-40B4-BE49-F238E27FC236}">
                <a16:creationId xmlns:a16="http://schemas.microsoft.com/office/drawing/2014/main" id="{A06CA09F-CBFA-43EC-BFFE-96F0BC074B6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023103"/>
            <a:ext cx="5054600" cy="377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hicago: Cabrini-Green 1942-2011 — Blvck Vrchives">
            <a:extLst>
              <a:ext uri="{FF2B5EF4-FFF2-40B4-BE49-F238E27FC236}">
                <a16:creationId xmlns:a16="http://schemas.microsoft.com/office/drawing/2014/main" id="{5CE69994-1A11-4EC3-B5BF-78F111FE22C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2023103"/>
            <a:ext cx="4648200" cy="3777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199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B57ECD-A54A-413D-881C-F53594FB5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cities realign in the 1990s….</a:t>
            </a:r>
          </a:p>
        </p:txBody>
      </p:sp>
      <p:pic>
        <p:nvPicPr>
          <p:cNvPr id="17410" name="Picture 2" descr="ULI Global Awards for Excellence: Milwaukee RiverWalk (Wisconsin ...">
            <a:extLst>
              <a:ext uri="{FF2B5EF4-FFF2-40B4-BE49-F238E27FC236}">
                <a16:creationId xmlns:a16="http://schemas.microsoft.com/office/drawing/2014/main" id="{F78738A5-755B-4301-8876-4DB0C300F9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6" y="1981200"/>
            <a:ext cx="8334374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606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31164-F697-4256-BD6D-0A951795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These are the histories….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9E8C1-F287-4C2D-8886-E89793EBF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creative placemaking is both building off of and attempting to address.</a:t>
            </a:r>
          </a:p>
          <a:p>
            <a:r>
              <a:rPr lang="en-US" dirty="0"/>
              <a:t>Aesthetics and planning</a:t>
            </a:r>
          </a:p>
          <a:p>
            <a:r>
              <a:rPr lang="en-US" dirty="0"/>
              <a:t>Economy</a:t>
            </a:r>
          </a:p>
          <a:p>
            <a:r>
              <a:rPr lang="en-US" dirty="0"/>
              <a:t>Arts</a:t>
            </a:r>
          </a:p>
          <a:p>
            <a:r>
              <a:rPr lang="en-US" dirty="0"/>
              <a:t>Individual </a:t>
            </a:r>
          </a:p>
          <a:p>
            <a:r>
              <a:rPr lang="en-US" dirty="0"/>
              <a:t>Community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3261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EF015-53D4-462E-8099-6EB3E68D6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BE060-98AA-425C-BD9F-9FAA652CD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you think of this concept of creative placemaking so far?</a:t>
            </a:r>
          </a:p>
          <a:p>
            <a:r>
              <a:rPr lang="en-US" dirty="0"/>
              <a:t>Strengths?</a:t>
            </a:r>
          </a:p>
          <a:p>
            <a:r>
              <a:rPr lang="en-US" dirty="0"/>
              <a:t>Weaknesses?</a:t>
            </a:r>
          </a:p>
          <a:p>
            <a:r>
              <a:rPr lang="en-US" dirty="0"/>
              <a:t>Anything we are overlooking?</a:t>
            </a:r>
          </a:p>
        </p:txBody>
      </p:sp>
    </p:spTree>
    <p:extLst>
      <p:ext uri="{BB962C8B-B14F-4D97-AF65-F5344CB8AC3E}">
        <p14:creationId xmlns:p14="http://schemas.microsoft.com/office/powerpoint/2010/main" val="314314326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82</TotalTime>
  <Words>873</Words>
  <Application>Microsoft Office PowerPoint</Application>
  <PresentationFormat>Widescreen</PresentationFormat>
  <Paragraphs>100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Century Gothic</vt:lpstr>
      <vt:lpstr>Wingdings 3</vt:lpstr>
      <vt:lpstr>Wisp</vt:lpstr>
      <vt:lpstr>What is (Creative) Placemaking?</vt:lpstr>
      <vt:lpstr>Have you heard….</vt:lpstr>
      <vt:lpstr>Jason Schupbach and the National Endowment of the Arts</vt:lpstr>
      <vt:lpstr>To him….</vt:lpstr>
      <vt:lpstr>When you “strategically involve”….</vt:lpstr>
      <vt:lpstr>Can take on different forms….</vt:lpstr>
      <vt:lpstr>Short North Arts District (Columbus, OH)</vt:lpstr>
      <vt:lpstr>Or…..</vt:lpstr>
      <vt:lpstr>Washington, DC metro</vt:lpstr>
      <vt:lpstr>Or by creating….</vt:lpstr>
      <vt:lpstr>What it will do?</vt:lpstr>
      <vt:lpstr>How about for Ann Markusen?</vt:lpstr>
      <vt:lpstr>What she sees creative placemaking addressing….</vt:lpstr>
      <vt:lpstr>And the start of a definition….</vt:lpstr>
      <vt:lpstr>Picked 15 to highlight in this report….</vt:lpstr>
      <vt:lpstr>This report identified 3 key ingredients in successful creative placemaking efforts….</vt:lpstr>
      <vt:lpstr>Gordon Square Arts District (Cleveland, OH)</vt:lpstr>
      <vt:lpstr>And a discussion of outcomes….</vt:lpstr>
      <vt:lpstr>What is this trying to address?</vt:lpstr>
      <vt:lpstr>Cities and place…..</vt:lpstr>
      <vt:lpstr>And art?</vt:lpstr>
      <vt:lpstr>Frederick Law Olmsted</vt:lpstr>
      <vt:lpstr>Olmsted</vt:lpstr>
      <vt:lpstr>What this looked liked…..</vt:lpstr>
      <vt:lpstr>Into the City Beautiful Movement</vt:lpstr>
      <vt:lpstr>In the 1890s and into the early 20th century….</vt:lpstr>
      <vt:lpstr>And beer gardens….</vt:lpstr>
      <vt:lpstr>But more….</vt:lpstr>
      <vt:lpstr>Hull House….</vt:lpstr>
      <vt:lpstr>In the 1930s….</vt:lpstr>
      <vt:lpstr>And into the 1960s….</vt:lpstr>
      <vt:lpstr>But into the 70s and 80s….</vt:lpstr>
      <vt:lpstr>As cities realign in the 1990s….</vt:lpstr>
      <vt:lpstr>These are the histories….</vt:lpstr>
      <vt:lpstr>What….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(Creative) Placemaking?</dc:title>
  <dc:creator>Carriere, Michael</dc:creator>
  <cp:lastModifiedBy>Carriere, Michael</cp:lastModifiedBy>
  <cp:revision>10</cp:revision>
  <dcterms:created xsi:type="dcterms:W3CDTF">2020-05-25T13:39:47Z</dcterms:created>
  <dcterms:modified xsi:type="dcterms:W3CDTF">2020-05-25T16:09:22Z</dcterms:modified>
</cp:coreProperties>
</file>